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  <p:sldMasterId id="2147483674" r:id="rId3"/>
    <p:sldMasterId id="2147483676" r:id="rId4"/>
    <p:sldMasterId id="2147483678" r:id="rId5"/>
    <p:sldMasterId id="2147483695" r:id="rId6"/>
    <p:sldMasterId id="2147483703" r:id="rId7"/>
    <p:sldMasterId id="2147483686" r:id="rId8"/>
    <p:sldMasterId id="2147483688" r:id="rId9"/>
  </p:sldMasterIdLst>
  <p:notesMasterIdLst>
    <p:notesMasterId r:id="rId20"/>
  </p:notesMasterIdLst>
  <p:sldIdLst>
    <p:sldId id="256" r:id="rId10"/>
    <p:sldId id="302" r:id="rId11"/>
    <p:sldId id="305" r:id="rId12"/>
    <p:sldId id="259" r:id="rId13"/>
    <p:sldId id="304" r:id="rId14"/>
    <p:sldId id="307" r:id="rId15"/>
    <p:sldId id="257" r:id="rId16"/>
    <p:sldId id="303" r:id="rId17"/>
    <p:sldId id="306" r:id="rId18"/>
    <p:sldId id="30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Marshall" initials="EM" lastIdx="8" clrIdx="0">
    <p:extLst>
      <p:ext uri="{19B8F6BF-5375-455C-9EA6-DF929625EA0E}">
        <p15:presenceInfo xmlns:p15="http://schemas.microsoft.com/office/powerpoint/2012/main" userId="191b745271c83c49" providerId="Windows Live"/>
      </p:ext>
    </p:extLst>
  </p:cmAuthor>
  <p:cmAuthor id="2" name="James Senior" initials="JS" lastIdx="5" clrIdx="1">
    <p:extLst>
      <p:ext uri="{19B8F6BF-5375-455C-9EA6-DF929625EA0E}">
        <p15:presenceInfo xmlns:p15="http://schemas.microsoft.com/office/powerpoint/2012/main" userId="S::james.senior@countercontext.com::fe3f734b-ab50-4a9d-85f3-8d777fce85b8" providerId="AD"/>
      </p:ext>
    </p:extLst>
  </p:cmAuthor>
  <p:cmAuthor id="3" name="Natalie Williams" initials="NW" lastIdx="1" clrIdx="2">
    <p:extLst>
      <p:ext uri="{19B8F6BF-5375-455C-9EA6-DF929625EA0E}">
        <p15:presenceInfo xmlns:p15="http://schemas.microsoft.com/office/powerpoint/2012/main" userId="S::natalie.williams@lowcarbon.com::cec0c461-6711-47e3-ada6-684855a299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92A"/>
    <a:srgbClr val="37A7E9"/>
    <a:srgbClr val="00A0E1"/>
    <a:srgbClr val="FD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1" autoAdjust="0"/>
    <p:restoredTop sz="80611"/>
  </p:normalViewPr>
  <p:slideViewPr>
    <p:cSldViewPr snapToGrid="0">
      <p:cViewPr varScale="1">
        <p:scale>
          <a:sx n="90" d="100"/>
          <a:sy n="90" d="100"/>
        </p:scale>
        <p:origin x="12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0403-8A68-DA4A-8CF5-61DA492494B5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F1C19-B196-CC49-ADDA-D97AB0E3A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8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F1C19-B196-CC49-ADDA-D97AB0E3AF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48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F1C19-B196-CC49-ADDA-D97AB0E3AFE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5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13139" y="3338285"/>
            <a:ext cx="7687083" cy="319317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200" baseline="0">
                <a:solidFill>
                  <a:srgbClr val="1A4967"/>
                </a:solidFill>
              </a:defRPr>
            </a:lvl1pPr>
          </a:lstStyle>
          <a:p>
            <a:pPr lvl="0"/>
            <a:r>
              <a:rPr lang="en-US" dirty="0"/>
              <a:t>Enter title here: Lorem ipsum dolor set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A2767D-B0B2-43D8-BF83-9C6360BC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40" y="3657603"/>
            <a:ext cx="7687084" cy="338592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1400" baseline="0">
                <a:solidFill>
                  <a:srgbClr val="1A4967"/>
                </a:solidFill>
              </a:defRPr>
            </a:lvl1pPr>
          </a:lstStyle>
          <a:p>
            <a:pPr lvl="0"/>
            <a:r>
              <a:rPr lang="en-US" dirty="0"/>
              <a:t>Enter subtitle here: Lorem ipsum dolor set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74B19-1760-41C8-AA1D-1B4DFF1961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453" y="4405313"/>
            <a:ext cx="1801812" cy="3302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1000">
                <a:solidFill>
                  <a:srgbClr val="BEC1C0"/>
                </a:solidFill>
              </a:defRPr>
            </a:lvl2pPr>
            <a:lvl3pPr marL="914400" indent="0">
              <a:buFontTx/>
              <a:buNone/>
              <a:defRPr sz="1000">
                <a:solidFill>
                  <a:srgbClr val="BEC1C0"/>
                </a:solidFill>
              </a:defRPr>
            </a:lvl3pPr>
            <a:lvl4pPr marL="1371600" indent="0">
              <a:buFontTx/>
              <a:buNone/>
              <a:defRPr sz="1000">
                <a:solidFill>
                  <a:srgbClr val="BEC1C0"/>
                </a:solidFill>
              </a:defRPr>
            </a:lvl4pPr>
            <a:lvl5pPr marL="1828800" indent="0">
              <a:buFontTx/>
              <a:buNone/>
              <a:defRPr sz="1000">
                <a:solidFill>
                  <a:srgbClr val="BEC1C0"/>
                </a:solidFill>
              </a:defRPr>
            </a:lvl5pPr>
          </a:lstStyle>
          <a:p>
            <a:pPr lvl="0"/>
            <a:r>
              <a:rPr lang="en-US" dirty="0"/>
              <a:t>Enter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08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te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446CF-6C2B-4AFA-A961-B4FEB72F23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1260000"/>
            <a:ext cx="7833600" cy="3128400"/>
          </a:xfrm>
          <a:prstGeom prst="rect">
            <a:avLst/>
          </a:prstGeom>
        </p:spPr>
        <p:txBody>
          <a:bodyPr/>
          <a:lstStyle>
            <a:lvl1pPr marL="182563" indent="-182563">
              <a:defRPr sz="1000"/>
            </a:lvl1pPr>
            <a:lvl2pPr marL="358775" indent="-176213">
              <a:buFont typeface="Courier New" panose="02070309020205020404" pitchFamily="49" charset="0"/>
              <a:buChar char="o"/>
              <a:defRPr sz="1000"/>
            </a:lvl2pPr>
            <a:lvl3pPr marL="541338" indent="-182563">
              <a:buFont typeface="HelveticaNeueLT Std Lt" panose="020B0403020202020204" pitchFamily="34" charset="0"/>
              <a:buChar char="‐"/>
              <a:defRPr sz="900"/>
            </a:lvl3pPr>
            <a:lvl4pPr marL="715963" indent="-174625">
              <a:buFont typeface="Wingdings" panose="05000000000000000000" pitchFamily="2" charset="2"/>
              <a:buChar char="§"/>
              <a:defRPr sz="900"/>
            </a:lvl4pPr>
            <a:lvl5pPr marL="898525" indent="-182563">
              <a:defRPr sz="900"/>
            </a:lvl5pPr>
            <a:lvl6pPr marL="982663" indent="-84138">
              <a:defRPr sz="900"/>
            </a:lvl6pPr>
            <a:lvl7pPr marL="1074738" indent="-92075">
              <a:defRPr sz="900"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6"/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F99645-110A-4EBF-89F0-6EDA85E53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8106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E6FEC1-EAD5-47EB-B784-6B1EE4A0E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8106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B0236853-9CE5-4904-95BD-362D9146DE7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94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(mixed text and 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3994F-52FD-4295-A130-F4AC1104B0A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6725" y="1260475"/>
            <a:ext cx="7832725" cy="31559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0"/>
            </a:lvl1pPr>
            <a:lvl2pPr marL="177800" indent="-177800">
              <a:buFont typeface="Arial" panose="020B0604020202020204" pitchFamily="34" charset="0"/>
              <a:buChar char="•"/>
              <a:defRPr sz="1000"/>
            </a:lvl2pPr>
            <a:lvl3pPr marL="360363" indent="-182563">
              <a:buFont typeface="Courier New" panose="02070309020205020404" pitchFamily="49" charset="0"/>
              <a:buChar char="o"/>
              <a:defRPr sz="1000"/>
            </a:lvl3pPr>
            <a:lvl4pPr marL="539750" indent="-179388">
              <a:defRPr sz="900"/>
            </a:lvl4pPr>
            <a:lvl5pPr marL="717550" indent="-177800">
              <a:buFont typeface="Wingdings" panose="05000000000000000000" pitchFamily="2" charset="2"/>
              <a:buChar char="§"/>
              <a:defRPr sz="900"/>
            </a:lvl5pPr>
            <a:lvl6pPr marL="895350" indent="-177800">
              <a:buFont typeface="HelveticaNeueLT Std Lt" panose="020B0403020202020204" pitchFamily="34" charset="0"/>
              <a:buChar char="»"/>
              <a:defRPr sz="900"/>
            </a:lvl6pPr>
            <a:lvl7pPr marL="1077913" indent="-182563">
              <a:defRPr sz="900"/>
            </a:lvl7pPr>
            <a:lvl8pPr marL="1255713" indent="-177800">
              <a:defRPr sz="900"/>
            </a:lvl8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Forth level</a:t>
            </a:r>
          </a:p>
          <a:p>
            <a:pPr lvl="5"/>
            <a:r>
              <a:rPr lang="en-US" dirty="0"/>
              <a:t>Fifth level</a:t>
            </a:r>
          </a:p>
          <a:p>
            <a:pPr lvl="6"/>
            <a:r>
              <a:rPr lang="en-US" dirty="0"/>
              <a:t>Sixth level</a:t>
            </a:r>
          </a:p>
          <a:p>
            <a:pPr lvl="7"/>
            <a:r>
              <a:rPr lang="en-US" dirty="0"/>
              <a:t>Seventh level</a:t>
            </a:r>
          </a:p>
          <a:p>
            <a:pPr lvl="4"/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F99645-110A-4EBF-89F0-6EDA85E53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8106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E6FEC1-EAD5-47EB-B784-6B1EE4A0E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8106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4C193B35-EDFE-4BF1-8A6D-94D8ACE859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622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306890" y="2440208"/>
            <a:ext cx="6530220" cy="4754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Title Example Copy</a:t>
            </a:r>
          </a:p>
        </p:txBody>
      </p:sp>
    </p:spTree>
    <p:extLst>
      <p:ext uri="{BB962C8B-B14F-4D97-AF65-F5344CB8AC3E}">
        <p14:creationId xmlns:p14="http://schemas.microsoft.com/office/powerpoint/2010/main" val="977827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plus text block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AEB931-D040-4ED6-9EF6-E4B072EFF1C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66497" y="1197883"/>
            <a:ext cx="6013903" cy="34554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059B9-D9D7-4EF2-A4D1-5DC806C58B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6273" y="1204913"/>
            <a:ext cx="1668463" cy="3448451"/>
          </a:xfrm>
          <a:prstGeom prst="rect">
            <a:avLst/>
          </a:prstGeom>
        </p:spPr>
        <p:txBody>
          <a:bodyPr/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98438">
              <a:buFont typeface="Wingdings" panose="05000000000000000000" pitchFamily="2" charset="2"/>
              <a:buChar char="§"/>
              <a:defRPr sz="900"/>
            </a:lvl4pPr>
            <a:lvl5pPr marL="900113" indent="-204788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76FF800D-72B8-4344-82DB-AECDF5CF249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00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Economics - base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5910" y="1275288"/>
            <a:ext cx="3736361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Key economics (base case)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1528" y="1275288"/>
            <a:ext cx="373680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Commentary</a:t>
            </a:r>
            <a:endParaRPr lang="en-GB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A8E39EF-BBB3-4752-AA9F-E8F594BA487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1528" y="1527288"/>
            <a:ext cx="3739032" cy="2967203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900"/>
            </a:lvl1pPr>
            <a:lvl2pPr marL="355600" indent="-174625">
              <a:buFont typeface="Courier New" panose="02070309020205020404" pitchFamily="49" charset="0"/>
              <a:buChar char="o"/>
              <a:defRPr sz="900"/>
            </a:lvl2pPr>
            <a:lvl3pPr marL="536575" indent="-180975">
              <a:buFont typeface="HelveticaNeueLT Std Lt" panose="020B0403020202020204" pitchFamily="34" charset="0"/>
              <a:buChar char="‐"/>
              <a:defRPr sz="800"/>
            </a:lvl3pPr>
            <a:lvl4pPr marL="719138" indent="-182563">
              <a:buFont typeface="Wingdings" panose="05000000000000000000" pitchFamily="2" charset="2"/>
              <a:buChar char="§"/>
              <a:defRPr sz="800"/>
            </a:lvl4pPr>
            <a:lvl5pPr marL="900113" indent="-180975"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751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Economics - sensi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5910" y="1275288"/>
            <a:ext cx="511791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Key economics sensitivities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8066" y="1275288"/>
            <a:ext cx="2850008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Dev fee sensitivities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47F5B2-EC5F-46CD-B3ED-C53F31657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68684"/>
              </p:ext>
            </p:extLst>
          </p:nvPr>
        </p:nvGraphicFramePr>
        <p:xfrm>
          <a:off x="545910" y="1597914"/>
          <a:ext cx="5117910" cy="640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930">
                  <a:extLst>
                    <a:ext uri="{9D8B030D-6E8A-4147-A177-3AD203B41FA5}">
                      <a16:colId xmlns:a16="http://schemas.microsoft.com/office/drawing/2014/main" val="1605459206"/>
                    </a:ext>
                  </a:extLst>
                </a:gridCol>
                <a:gridCol w="836485">
                  <a:extLst>
                    <a:ext uri="{9D8B030D-6E8A-4147-A177-3AD203B41FA5}">
                      <a16:colId xmlns:a16="http://schemas.microsoft.com/office/drawing/2014/main" val="2059565730"/>
                    </a:ext>
                  </a:extLst>
                </a:gridCol>
                <a:gridCol w="846162">
                  <a:extLst>
                    <a:ext uri="{9D8B030D-6E8A-4147-A177-3AD203B41FA5}">
                      <a16:colId xmlns:a16="http://schemas.microsoft.com/office/drawing/2014/main" val="4195012427"/>
                    </a:ext>
                  </a:extLst>
                </a:gridCol>
                <a:gridCol w="962167">
                  <a:extLst>
                    <a:ext uri="{9D8B030D-6E8A-4147-A177-3AD203B41FA5}">
                      <a16:colId xmlns:a16="http://schemas.microsoft.com/office/drawing/2014/main" val="2057844054"/>
                    </a:ext>
                  </a:extLst>
                </a:gridCol>
                <a:gridCol w="962166">
                  <a:extLst>
                    <a:ext uri="{9D8B030D-6E8A-4147-A177-3AD203B41FA5}">
                      <a16:colId xmlns:a16="http://schemas.microsoft.com/office/drawing/2014/main" val="956055999"/>
                    </a:ext>
                  </a:extLst>
                </a:gridCol>
              </a:tblGrid>
              <a:tr h="274249">
                <a:tc rowSpan="2">
                  <a:txBody>
                    <a:bodyPr/>
                    <a:lstStyle/>
                    <a:p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Scenario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Unlevered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Levered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79286"/>
                  </a:ext>
                </a:extLst>
              </a:tr>
              <a:tr h="336145">
                <a:tc vMerge="1"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Project IRR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Payback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Equity IRR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Equity Payback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6683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8180A7-3C03-4997-8F48-1003738FD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810875"/>
              </p:ext>
            </p:extLst>
          </p:nvPr>
        </p:nvGraphicFramePr>
        <p:xfrm>
          <a:off x="5848066" y="1597914"/>
          <a:ext cx="2850009" cy="6103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0003">
                  <a:extLst>
                    <a:ext uri="{9D8B030D-6E8A-4147-A177-3AD203B41FA5}">
                      <a16:colId xmlns:a16="http://schemas.microsoft.com/office/drawing/2014/main" val="1605459206"/>
                    </a:ext>
                  </a:extLst>
                </a:gridCol>
                <a:gridCol w="950003">
                  <a:extLst>
                    <a:ext uri="{9D8B030D-6E8A-4147-A177-3AD203B41FA5}">
                      <a16:colId xmlns:a16="http://schemas.microsoft.com/office/drawing/2014/main" val="34531948"/>
                    </a:ext>
                  </a:extLst>
                </a:gridCol>
                <a:gridCol w="950003">
                  <a:extLst>
                    <a:ext uri="{9D8B030D-6E8A-4147-A177-3AD203B41FA5}">
                      <a16:colId xmlns:a16="http://schemas.microsoft.com/office/drawing/2014/main" val="425435539"/>
                    </a:ext>
                  </a:extLst>
                </a:gridCol>
              </a:tblGrid>
              <a:tr h="610394"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Project IRR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Total dev fee excl. dev cost recovery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LC dev fee excl. dev cost recovery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79286"/>
                  </a:ext>
                </a:extLst>
              </a:tr>
            </a:tbl>
          </a:graphicData>
        </a:graphic>
      </p:graphicFrame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531A03C8-2BCC-4399-AC1C-7B27CCECB89E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545910" y="2208213"/>
            <a:ext cx="5117910" cy="237013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95C4717-42CE-428D-8EAF-68A25DB10ECE}"/>
              </a:ext>
            </a:extLst>
          </p:cNvPr>
          <p:cNvSpPr>
            <a:spLocks noGrp="1"/>
          </p:cNvSpPr>
          <p:nvPr>
            <p:ph type="tbl" sz="quarter" idx="29"/>
          </p:nvPr>
        </p:nvSpPr>
        <p:spPr>
          <a:xfrm>
            <a:off x="5848065" y="2208212"/>
            <a:ext cx="2850009" cy="237013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08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folio returns scenar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5910" y="1275288"/>
            <a:ext cx="511791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Portfolio returns scenarios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8066" y="1275288"/>
            <a:ext cx="2442494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Commentary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47F5B2-EC5F-46CD-B3ED-C53F31657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036327"/>
              </p:ext>
            </p:extLst>
          </p:nvPr>
        </p:nvGraphicFramePr>
        <p:xfrm>
          <a:off x="545910" y="1597914"/>
          <a:ext cx="5117910" cy="24699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2985">
                  <a:extLst>
                    <a:ext uri="{9D8B030D-6E8A-4147-A177-3AD203B41FA5}">
                      <a16:colId xmlns:a16="http://schemas.microsoft.com/office/drawing/2014/main" val="1605459206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3514738856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2823859120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370189166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2069868695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3593817561"/>
                    </a:ext>
                  </a:extLst>
                </a:gridCol>
              </a:tblGrid>
              <a:tr h="610394"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Scenario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Sites developed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Capacity (MW)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Low Carbon Investment (£’000)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Net Proceeds to Low Carbon (£’000)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Proceeds/</a:t>
                      </a:r>
                    </a:p>
                    <a:p>
                      <a:pPr algn="ctr"/>
                      <a:r>
                        <a:rPr lang="en-GB" sz="890">
                          <a:solidFill>
                            <a:schemeClr val="bg1"/>
                          </a:solidFill>
                        </a:rPr>
                        <a:t>MW (£’000)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7928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tx1"/>
                          </a:solidFill>
                        </a:rPr>
                        <a:t>Breakeven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19221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tx1"/>
                          </a:solidFill>
                        </a:rPr>
                        <a:t>Base case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35923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GB" sz="890">
                          <a:solidFill>
                            <a:schemeClr val="tx1"/>
                          </a:solidFill>
                        </a:rPr>
                        <a:t>Full Portfolio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9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303958"/>
                  </a:ext>
                </a:extLst>
              </a:tr>
            </a:tbl>
          </a:graphicData>
        </a:graphic>
      </p:graphicFrame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D037AD9-50E3-4BA3-9214-16BFDEC53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48066" y="1534323"/>
            <a:ext cx="2442494" cy="2540610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900"/>
            </a:lvl1pPr>
            <a:lvl2pPr marL="355600" indent="-174625">
              <a:buFont typeface="Courier New" panose="02070309020205020404" pitchFamily="49" charset="0"/>
              <a:buChar char="o"/>
              <a:defRPr sz="900"/>
            </a:lvl2pPr>
            <a:lvl3pPr marL="536575" indent="-180975">
              <a:buFont typeface="HelveticaNeueLT Std Lt" panose="020B0403020202020204" pitchFamily="34" charset="0"/>
              <a:buChar char="‐"/>
              <a:defRPr sz="800"/>
            </a:lvl3pPr>
            <a:lvl4pPr marL="719138" indent="-182563">
              <a:buFont typeface="Wingdings" panose="05000000000000000000" pitchFamily="2" charset="2"/>
              <a:buChar char="§"/>
              <a:defRPr sz="800"/>
            </a:lvl4pPr>
            <a:lvl5pPr marL="900113" indent="-180975"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469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ment Approv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304CA0-8CE5-4ACF-A890-74739FF79224}"/>
              </a:ext>
            </a:extLst>
          </p:cNvPr>
          <p:cNvCxnSpPr>
            <a:cxnSpLocks/>
          </p:cNvCxnSpPr>
          <p:nvPr/>
        </p:nvCxnSpPr>
        <p:spPr>
          <a:xfrm>
            <a:off x="549893" y="1384905"/>
            <a:ext cx="1008000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99EA2F-F84F-4DE1-A15B-FBDCFA779938}"/>
              </a:ext>
            </a:extLst>
          </p:cNvPr>
          <p:cNvCxnSpPr>
            <a:cxnSpLocks/>
          </p:cNvCxnSpPr>
          <p:nvPr/>
        </p:nvCxnSpPr>
        <p:spPr>
          <a:xfrm>
            <a:off x="1584548" y="1384905"/>
            <a:ext cx="4824000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B781C6-E475-4694-93A5-0EE5A308AE3D}"/>
              </a:ext>
            </a:extLst>
          </p:cNvPr>
          <p:cNvCxnSpPr>
            <a:cxnSpLocks/>
          </p:cNvCxnSpPr>
          <p:nvPr/>
        </p:nvCxnSpPr>
        <p:spPr>
          <a:xfrm>
            <a:off x="6425065" y="1384905"/>
            <a:ext cx="648000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83CD3A-DE5F-46CF-9162-940AD1EB81D9}"/>
              </a:ext>
            </a:extLst>
          </p:cNvPr>
          <p:cNvCxnSpPr>
            <a:cxnSpLocks/>
          </p:cNvCxnSpPr>
          <p:nvPr/>
        </p:nvCxnSpPr>
        <p:spPr>
          <a:xfrm>
            <a:off x="7155540" y="1384905"/>
            <a:ext cx="1494973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D84D85-1FDE-4BD9-BBC8-15096A1E55F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170205" y="2657324"/>
            <a:ext cx="1480308" cy="1296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BA8FA4-AC27-4B30-8DC2-9691DF2C7A5B}"/>
              </a:ext>
            </a:extLst>
          </p:cNvPr>
          <p:cNvSpPr/>
          <p:nvPr/>
        </p:nvSpPr>
        <p:spPr>
          <a:xfrm>
            <a:off x="7170205" y="4120313"/>
            <a:ext cx="1480308" cy="482170"/>
          </a:xfrm>
          <a:prstGeom prst="rect">
            <a:avLst/>
          </a:prstGeom>
          <a:noFill/>
          <a:ln w="6350">
            <a:solidFill>
              <a:srgbClr val="999B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731AB-9ABD-4F6F-96C6-72B389385472}"/>
              </a:ext>
            </a:extLst>
          </p:cNvPr>
          <p:cNvSpPr txBox="1"/>
          <p:nvPr/>
        </p:nvSpPr>
        <p:spPr>
          <a:xfrm>
            <a:off x="7170205" y="3945560"/>
            <a:ext cx="410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Key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1B814-CA4B-4C94-B645-D6E72FA4D5B0}"/>
              </a:ext>
            </a:extLst>
          </p:cNvPr>
          <p:cNvSpPr/>
          <p:nvPr/>
        </p:nvSpPr>
        <p:spPr>
          <a:xfrm>
            <a:off x="7281238" y="4163921"/>
            <a:ext cx="108000" cy="108000"/>
          </a:xfrm>
          <a:prstGeom prst="rect">
            <a:avLst/>
          </a:prstGeom>
          <a:solidFill>
            <a:srgbClr val="3FA535"/>
          </a:solidFill>
          <a:ln w="6350">
            <a:solidFill>
              <a:srgbClr val="999B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A7C13A-9EE7-4C7D-9A52-16C2A014EACF}"/>
              </a:ext>
            </a:extLst>
          </p:cNvPr>
          <p:cNvSpPr/>
          <p:nvPr/>
        </p:nvSpPr>
        <p:spPr>
          <a:xfrm>
            <a:off x="7281238" y="4319339"/>
            <a:ext cx="108000" cy="108000"/>
          </a:xfrm>
          <a:prstGeom prst="rect">
            <a:avLst/>
          </a:prstGeom>
          <a:solidFill>
            <a:srgbClr val="FFC000"/>
          </a:solidFill>
          <a:ln w="6350">
            <a:solidFill>
              <a:srgbClr val="999B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19AD62-4FF5-488F-9A0C-B7BB632BBD6C}"/>
              </a:ext>
            </a:extLst>
          </p:cNvPr>
          <p:cNvSpPr/>
          <p:nvPr/>
        </p:nvSpPr>
        <p:spPr>
          <a:xfrm>
            <a:off x="7281238" y="4471672"/>
            <a:ext cx="108000" cy="108000"/>
          </a:xfrm>
          <a:prstGeom prst="rect">
            <a:avLst/>
          </a:prstGeom>
          <a:solidFill>
            <a:srgbClr val="FF0000"/>
          </a:solidFill>
          <a:ln w="6350">
            <a:solidFill>
              <a:srgbClr val="999B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41" name="Content Placeholder 18">
            <a:extLst>
              <a:ext uri="{FF2B5EF4-FFF2-40B4-BE49-F238E27FC236}">
                <a16:creationId xmlns:a16="http://schemas.microsoft.com/office/drawing/2014/main" id="{B624249A-7C5C-485C-BEB2-9CFE335C8024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C2352DF-9D34-458A-B2E2-D066F5636EA3}"/>
              </a:ext>
            </a:extLst>
          </p:cNvPr>
          <p:cNvSpPr>
            <a:spLocks noGrp="1"/>
          </p:cNvSpPr>
          <p:nvPr>
            <p:ph type="tbl" sz="quarter" idx="43"/>
          </p:nvPr>
        </p:nvSpPr>
        <p:spPr>
          <a:xfrm>
            <a:off x="549892" y="1419225"/>
            <a:ext cx="6523173" cy="323373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GB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6774DEE3-5103-4D7E-8E33-13A8788DAAF8}"/>
              </a:ext>
            </a:extLst>
          </p:cNvPr>
          <p:cNvSpPr>
            <a:spLocks noGrp="1"/>
          </p:cNvSpPr>
          <p:nvPr>
            <p:ph type="tbl" sz="quarter" idx="44"/>
          </p:nvPr>
        </p:nvSpPr>
        <p:spPr>
          <a:xfrm>
            <a:off x="7170205" y="1419225"/>
            <a:ext cx="1480308" cy="118903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1BB44-01F2-4371-A67E-00BF6824469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430757" y="4163946"/>
            <a:ext cx="962025" cy="1079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/>
            </a:lvl1pPr>
            <a:lvl2pPr marL="457200" indent="0">
              <a:buFontTx/>
              <a:buNone/>
              <a:defRPr sz="600"/>
            </a:lvl2pPr>
            <a:lvl3pPr marL="914400" indent="0">
              <a:buFontTx/>
              <a:buNone/>
              <a:defRPr sz="600"/>
            </a:lvl3pPr>
            <a:lvl4pPr marL="1371600" indent="0">
              <a:buFontTx/>
              <a:buNone/>
              <a:defRPr sz="600"/>
            </a:lvl4pPr>
            <a:lvl5pPr marL="1828800" indent="0">
              <a:buFontTx/>
              <a:buNone/>
              <a:defRPr sz="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8E8EB60-BC4A-4316-8575-6F9BF6149A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30757" y="4316346"/>
            <a:ext cx="962025" cy="1079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/>
            </a:lvl1pPr>
            <a:lvl2pPr marL="457200" indent="0">
              <a:buFontTx/>
              <a:buNone/>
              <a:defRPr sz="600"/>
            </a:lvl2pPr>
            <a:lvl3pPr marL="914400" indent="0">
              <a:buFontTx/>
              <a:buNone/>
              <a:defRPr sz="600"/>
            </a:lvl3pPr>
            <a:lvl4pPr marL="1371600" indent="0">
              <a:buFontTx/>
              <a:buNone/>
              <a:defRPr sz="600"/>
            </a:lvl4pPr>
            <a:lvl5pPr marL="1828800" indent="0">
              <a:buFontTx/>
              <a:buNone/>
              <a:defRPr sz="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3A2D85C-A815-4AFF-A2D8-62D3333D82D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430757" y="4468746"/>
            <a:ext cx="962025" cy="1079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/>
            </a:lvl1pPr>
            <a:lvl2pPr marL="457200" indent="0">
              <a:buFontTx/>
              <a:buNone/>
              <a:defRPr sz="600"/>
            </a:lvl2pPr>
            <a:lvl3pPr marL="914400" indent="0">
              <a:buFontTx/>
              <a:buNone/>
              <a:defRPr sz="600"/>
            </a:lvl3pPr>
            <a:lvl4pPr marL="1371600" indent="0">
              <a:buFontTx/>
              <a:buNone/>
              <a:defRPr sz="600"/>
            </a:lvl4pPr>
            <a:lvl5pPr marL="1828800" indent="0">
              <a:buFontTx/>
              <a:buNone/>
              <a:defRPr sz="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464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AEB931-D040-4ED6-9EF6-E4B072EFF1C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5911" y="1204913"/>
            <a:ext cx="7756260" cy="34484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3A16410D-FD99-46D5-8875-8C9048DE34A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160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lus text block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8106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8106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AEB931-D040-4ED6-9EF6-E4B072EFF1C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5911" y="1204913"/>
            <a:ext cx="5934717" cy="34484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059B9-D9D7-4EF2-A4D1-5DC806C58B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54800" y="1204913"/>
            <a:ext cx="1668463" cy="3448451"/>
          </a:xfrm>
          <a:prstGeom prst="rect">
            <a:avLst/>
          </a:prstGeom>
        </p:spPr>
        <p:txBody>
          <a:bodyPr/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98438">
              <a:buFont typeface="Wingdings" panose="05000000000000000000" pitchFamily="2" charset="2"/>
              <a:buChar char="§"/>
              <a:defRPr sz="900"/>
            </a:lvl4pPr>
            <a:lvl5pPr marL="900113" indent="-204788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606827F6-9D28-4E8A-A631-F14B9969CA0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61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13139" y="3338285"/>
            <a:ext cx="7687083" cy="319317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200" baseline="0">
                <a:solidFill>
                  <a:srgbClr val="1A4967"/>
                </a:solidFill>
              </a:defRPr>
            </a:lvl1pPr>
          </a:lstStyle>
          <a:p>
            <a:pPr lvl="0"/>
            <a:r>
              <a:rPr lang="en-US" dirty="0"/>
              <a:t>Enter title here: Lorem ipsum dolor set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A2767D-B0B2-43D8-BF83-9C6360BC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40" y="3657603"/>
            <a:ext cx="7687084" cy="338592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1400" baseline="0">
                <a:solidFill>
                  <a:srgbClr val="1A4967"/>
                </a:solidFill>
              </a:defRPr>
            </a:lvl1pPr>
          </a:lstStyle>
          <a:p>
            <a:pPr lvl="0"/>
            <a:r>
              <a:rPr lang="en-US" dirty="0"/>
              <a:t>Enter subtitle here: Lorem ipsum dolor set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74B19-1760-41C8-AA1D-1B4DFF1961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453" y="4405313"/>
            <a:ext cx="1801812" cy="3302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1000">
                <a:solidFill>
                  <a:srgbClr val="BEC1C0"/>
                </a:solidFill>
              </a:defRPr>
            </a:lvl2pPr>
            <a:lvl3pPr marL="914400" indent="0">
              <a:buFontTx/>
              <a:buNone/>
              <a:defRPr sz="1000">
                <a:solidFill>
                  <a:srgbClr val="BEC1C0"/>
                </a:solidFill>
              </a:defRPr>
            </a:lvl3pPr>
            <a:lvl4pPr marL="1371600" indent="0">
              <a:buFontTx/>
              <a:buNone/>
              <a:defRPr sz="1000">
                <a:solidFill>
                  <a:srgbClr val="BEC1C0"/>
                </a:solidFill>
              </a:defRPr>
            </a:lvl4pPr>
            <a:lvl5pPr marL="1828800" indent="0">
              <a:buFontTx/>
              <a:buNone/>
              <a:defRPr sz="1000">
                <a:solidFill>
                  <a:srgbClr val="BEC1C0"/>
                </a:solidFill>
              </a:defRPr>
            </a:lvl5pPr>
          </a:lstStyle>
          <a:p>
            <a:pPr lvl="0"/>
            <a:r>
              <a:rPr lang="en-US" dirty="0"/>
              <a:t>Enter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228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lus text block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AEB931-D040-4ED6-9EF6-E4B072EFF1C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66497" y="1197883"/>
            <a:ext cx="6013903" cy="34554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059B9-D9D7-4EF2-A4D1-5DC806C58B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6273" y="1204913"/>
            <a:ext cx="1668463" cy="3448451"/>
          </a:xfrm>
          <a:prstGeom prst="rect">
            <a:avLst/>
          </a:prstGeom>
        </p:spPr>
        <p:txBody>
          <a:bodyPr/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98438">
              <a:buFont typeface="Wingdings" panose="05000000000000000000" pitchFamily="2" charset="2"/>
              <a:buChar char="§"/>
              <a:defRPr sz="900"/>
            </a:lvl4pPr>
            <a:lvl5pPr marL="900113" indent="-204788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76FF800D-72B8-4344-82DB-AECDF5CF249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52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4D01F9D-F171-4FF1-ACFF-925264AC630E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466273" y="1350963"/>
            <a:ext cx="7831566" cy="313848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GB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9961FF20-47DC-4E1B-9318-CB6E1B355C4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83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2F5B-F1B4-5242-9D75-63DB79DC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87E0-87E9-B941-A666-2DE02AD1A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41C55-7DD0-9948-B951-DD302387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E3F2-15B8-0B48-8197-1E832F3359C5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59C09-4CEC-5145-85DA-4DC17C87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B99F7-064B-2241-9140-7114A5F5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A5EB7-9A03-BA47-937D-5E9B59AFE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62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(mixed text and 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3994F-52FD-4295-A130-F4AC1104B0A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6725" y="1260475"/>
            <a:ext cx="7832725" cy="31559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0"/>
            </a:lvl1pPr>
            <a:lvl2pPr marL="177800" indent="-177800">
              <a:buFont typeface="Arial" panose="020B0604020202020204" pitchFamily="34" charset="0"/>
              <a:buChar char="•"/>
              <a:defRPr sz="1000"/>
            </a:lvl2pPr>
            <a:lvl3pPr marL="360363" indent="-182563">
              <a:buFont typeface="Courier New" panose="02070309020205020404" pitchFamily="49" charset="0"/>
              <a:buChar char="o"/>
              <a:defRPr sz="1000"/>
            </a:lvl3pPr>
            <a:lvl4pPr marL="539750" indent="-179388">
              <a:defRPr sz="900"/>
            </a:lvl4pPr>
            <a:lvl5pPr marL="717550" indent="-177800">
              <a:buFont typeface="Wingdings" panose="05000000000000000000" pitchFamily="2" charset="2"/>
              <a:buChar char="§"/>
              <a:defRPr sz="900"/>
            </a:lvl5pPr>
            <a:lvl6pPr marL="895350" indent="-177800">
              <a:buFont typeface="HelveticaNeueLT Std Lt" panose="020B0403020202020204" pitchFamily="34" charset="0"/>
              <a:buChar char="»"/>
              <a:defRPr sz="900"/>
            </a:lvl6pPr>
            <a:lvl7pPr marL="1077913" indent="-182563">
              <a:defRPr sz="900"/>
            </a:lvl7pPr>
            <a:lvl8pPr marL="1255713" indent="-177800">
              <a:defRPr sz="900"/>
            </a:lvl8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Forth level</a:t>
            </a:r>
          </a:p>
          <a:p>
            <a:pPr lvl="5"/>
            <a:r>
              <a:rPr lang="en-US" dirty="0"/>
              <a:t>Fifth level</a:t>
            </a:r>
          </a:p>
          <a:p>
            <a:pPr lvl="6"/>
            <a:r>
              <a:rPr lang="en-US" dirty="0"/>
              <a:t>Sixth level</a:t>
            </a:r>
          </a:p>
          <a:p>
            <a:pPr lvl="7"/>
            <a:r>
              <a:rPr lang="en-US" dirty="0"/>
              <a:t>Seventh level</a:t>
            </a:r>
          </a:p>
          <a:p>
            <a:pPr lvl="4"/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F99645-110A-4EBF-89F0-6EDA85E53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8106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E6FEC1-EAD5-47EB-B784-6B1EE4A0E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8106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4C193B35-EDFE-4BF1-8A6D-94D8ACE859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17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7AF4B-72E9-4389-B1DD-808A5289E7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140460"/>
            <a:ext cx="6483350" cy="2830513"/>
          </a:xfrm>
          <a:prstGeom prst="rect">
            <a:avLst/>
          </a:prstGeom>
        </p:spPr>
        <p:txBody>
          <a:bodyPr/>
          <a:lstStyle>
            <a:lvl1pPr marL="358775" indent="-358775">
              <a:buFont typeface="+mj-lt"/>
              <a:buAutoNum type="arabicPeriod"/>
              <a:defRPr sz="1400"/>
            </a:lvl1pPr>
            <a:lvl2pPr marL="625475" indent="-266700">
              <a:buFont typeface="+mj-lt"/>
              <a:buAutoNum type="romanLcPeriod"/>
              <a:defRPr sz="1200"/>
            </a:lvl2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Second bullet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bullet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Forth bullet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Fifth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49A0E9-69C4-4BC3-8DDC-938B77283E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612000"/>
            <a:ext cx="6483350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Agenda/contents slide</a:t>
            </a:r>
          </a:p>
        </p:txBody>
      </p:sp>
    </p:spTree>
    <p:extLst>
      <p:ext uri="{BB962C8B-B14F-4D97-AF65-F5344CB8AC3E}">
        <p14:creationId xmlns:p14="http://schemas.microsoft.com/office/powerpoint/2010/main" val="134787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te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446CF-6C2B-4AFA-A961-B4FEB72F23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1260000"/>
            <a:ext cx="7833600" cy="3128400"/>
          </a:xfrm>
          <a:prstGeom prst="rect">
            <a:avLst/>
          </a:prstGeom>
        </p:spPr>
        <p:txBody>
          <a:bodyPr/>
          <a:lstStyle>
            <a:lvl1pPr marL="182563" indent="-182563">
              <a:defRPr sz="1000"/>
            </a:lvl1pPr>
            <a:lvl2pPr marL="358775" indent="-176213">
              <a:buFont typeface="Courier New" panose="02070309020205020404" pitchFamily="49" charset="0"/>
              <a:buChar char="o"/>
              <a:defRPr sz="1000"/>
            </a:lvl2pPr>
            <a:lvl3pPr marL="541338" indent="-182563">
              <a:buFont typeface="HelveticaNeueLT Std Lt" panose="020B0403020202020204" pitchFamily="34" charset="0"/>
              <a:buChar char="‐"/>
              <a:defRPr sz="900"/>
            </a:lvl3pPr>
            <a:lvl4pPr marL="715963" indent="-174625">
              <a:buFont typeface="Wingdings" panose="05000000000000000000" pitchFamily="2" charset="2"/>
              <a:buChar char="§"/>
              <a:defRPr sz="900"/>
            </a:lvl4pPr>
            <a:lvl5pPr marL="898525" indent="-182563">
              <a:defRPr sz="900"/>
            </a:lvl5pPr>
            <a:lvl6pPr marL="982663" indent="-84138">
              <a:defRPr sz="900"/>
            </a:lvl6pPr>
            <a:lvl7pPr marL="1074738" indent="-92075">
              <a:defRPr sz="900"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6"/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F99645-110A-4EBF-89F0-6EDA85E53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8106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E6FEC1-EAD5-47EB-B784-6B1EE4A0E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8106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B0236853-9CE5-4904-95BD-362D9146DE7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6274" y="4653364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72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306890" y="2440208"/>
            <a:ext cx="6530220" cy="4754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Title Example Copy</a:t>
            </a:r>
          </a:p>
        </p:txBody>
      </p:sp>
    </p:spTree>
    <p:extLst>
      <p:ext uri="{BB962C8B-B14F-4D97-AF65-F5344CB8AC3E}">
        <p14:creationId xmlns:p14="http://schemas.microsoft.com/office/powerpoint/2010/main" val="73393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c Summary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299D6EF-6AB2-4501-841A-EB58C1E8DB8D}"/>
              </a:ext>
            </a:extLst>
          </p:cNvPr>
          <p:cNvSpPr>
            <a:spLocks noGrp="1"/>
          </p:cNvSpPr>
          <p:nvPr>
            <p:ph type="tbl" sz="quarter" idx="33"/>
          </p:nvPr>
        </p:nvSpPr>
        <p:spPr>
          <a:xfrm>
            <a:off x="546101" y="1149449"/>
            <a:ext cx="7744459" cy="338137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</p:spTree>
    <p:extLst>
      <p:ext uri="{BB962C8B-B14F-4D97-AF65-F5344CB8AC3E}">
        <p14:creationId xmlns:p14="http://schemas.microsoft.com/office/powerpoint/2010/main" val="5685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an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5910" y="1275288"/>
            <a:ext cx="3736361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D8422-6F6D-4AC2-B02C-5D52C0642B9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5910" y="1527288"/>
            <a:ext cx="3736362" cy="2786475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51528" y="1275288"/>
            <a:ext cx="373680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A8E39EF-BBB3-4752-AA9F-E8F594BA487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1528" y="1527288"/>
            <a:ext cx="3739032" cy="2786475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74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an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5910" y="1277938"/>
            <a:ext cx="3736361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D8422-6F6D-4AC2-B02C-5D52C0642B9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5472" y="1529937"/>
            <a:ext cx="3736800" cy="1260000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51528" y="1277939"/>
            <a:ext cx="373680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A8E39EF-BBB3-4752-AA9F-E8F594BA487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1527" y="1529938"/>
            <a:ext cx="3733642" cy="1260000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1A2115-1C08-491F-BAA1-022B7D42C2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6786" y="2923017"/>
            <a:ext cx="3736361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D93A58-F9FD-4301-B826-D374F05AB9B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6348" y="3175016"/>
            <a:ext cx="3736800" cy="1260000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A317B7-5644-48DE-BDE6-444C53B446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42404" y="2923018"/>
            <a:ext cx="3736800" cy="252000"/>
          </a:xfrm>
          <a:prstGeom prst="rect">
            <a:avLst/>
          </a:prstGeom>
          <a:solidFill>
            <a:srgbClr val="009FE3"/>
          </a:solidFill>
          <a:ln w="6350">
            <a:solidFill>
              <a:srgbClr val="999B99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7A8D26E-C536-4BC0-9E40-CB1C8C4EA5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42403" y="3175017"/>
            <a:ext cx="3733642" cy="1260000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47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anel slide - underl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3" y="465121"/>
            <a:ext cx="6260257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Title: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76A9EEF-05C2-4E9D-BFC8-3BAD6E8126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274" y="4654152"/>
            <a:ext cx="7824286" cy="1524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600">
                <a:solidFill>
                  <a:srgbClr val="999B99"/>
                </a:solidFill>
              </a:defRPr>
            </a:lvl1pPr>
            <a:lvl2pPr marL="457200" indent="0">
              <a:buFontTx/>
              <a:buNone/>
              <a:defRPr sz="600">
                <a:solidFill>
                  <a:srgbClr val="999B99"/>
                </a:solidFill>
              </a:defRPr>
            </a:lvl2pPr>
            <a:lvl3pPr marL="914400" indent="0">
              <a:buFontTx/>
              <a:buNone/>
              <a:defRPr sz="600">
                <a:solidFill>
                  <a:srgbClr val="999B99"/>
                </a:solidFill>
              </a:defRPr>
            </a:lvl3pPr>
            <a:lvl4pPr marL="1371600" indent="0">
              <a:buFontTx/>
              <a:buNone/>
              <a:defRPr sz="600">
                <a:solidFill>
                  <a:srgbClr val="999B99"/>
                </a:solidFill>
              </a:defRPr>
            </a:lvl4pPr>
            <a:lvl5pPr marL="1828800" indent="0">
              <a:buFontTx/>
              <a:buNone/>
              <a:defRPr sz="600">
                <a:solidFill>
                  <a:srgbClr val="999B99"/>
                </a:solidFill>
              </a:defRPr>
            </a:lvl5pPr>
          </a:lstStyle>
          <a:p>
            <a:pPr lvl="0"/>
            <a:r>
              <a:rPr lang="en-US" dirty="0"/>
              <a:t>Add any footnotes here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297AD22-F97D-42FA-BD42-5C9AB3B56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273" y="810720"/>
            <a:ext cx="6260257" cy="24740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None/>
              <a:defRPr sz="1100" baseline="0">
                <a:solidFill>
                  <a:srgbClr val="00A0E1"/>
                </a:solidFill>
              </a:defRPr>
            </a:lvl1pPr>
          </a:lstStyle>
          <a:p>
            <a:pPr lvl="0"/>
            <a:r>
              <a:rPr lang="en-US" dirty="0"/>
              <a:t>Subtitle: 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5E3C-8CC8-4A6C-998B-2E32D4B6C0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5910" y="1268031"/>
            <a:ext cx="3736361" cy="252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00A0E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D8422-6F6D-4AC2-B02C-5D52C0642B9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5910" y="1549059"/>
            <a:ext cx="3736361" cy="2786475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04AA82-39C3-487E-A179-786B8605B5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54198" y="1268031"/>
            <a:ext cx="3736361" cy="252000"/>
          </a:xfrm>
          <a:prstGeom prst="rect">
            <a:avLst/>
          </a:prstGeom>
          <a:noFill/>
          <a:ln w="635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00A0E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A8E39EF-BBB3-4752-AA9F-E8F594BA487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4198" y="1549059"/>
            <a:ext cx="3736361" cy="2786475"/>
          </a:xfrm>
          <a:prstGeom prst="rect">
            <a:avLst/>
          </a:prstGeom>
          <a:ln w="6350">
            <a:noFill/>
          </a:ln>
        </p:spPr>
        <p:txBody>
          <a:bodyPr lIns="36000">
            <a:normAutofit/>
          </a:bodyPr>
          <a:lstStyle>
            <a:lvl1pPr marL="180975" indent="-180975">
              <a:defRPr sz="1000"/>
            </a:lvl1pPr>
            <a:lvl2pPr marL="355600" indent="-174625">
              <a:buFont typeface="Courier New" panose="02070309020205020404" pitchFamily="49" charset="0"/>
              <a:buChar char="o"/>
              <a:defRPr sz="1000"/>
            </a:lvl2pPr>
            <a:lvl3pPr marL="536575" indent="-180975">
              <a:buFont typeface="HelveticaNeueLT Std Lt" panose="020B0403020202020204" pitchFamily="34" charset="0"/>
              <a:buChar char="‐"/>
              <a:defRPr sz="900"/>
            </a:lvl3pPr>
            <a:lvl4pPr marL="719138" indent="-182563">
              <a:buFont typeface="Wingdings" panose="05000000000000000000" pitchFamily="2" charset="2"/>
              <a:buChar char="§"/>
              <a:defRPr sz="900"/>
            </a:lvl4pPr>
            <a:lvl5pPr marL="900113" indent="-180975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87E28-0451-41E2-A1FE-15C3F5176B51}"/>
              </a:ext>
            </a:extLst>
          </p:cNvPr>
          <p:cNvCxnSpPr>
            <a:cxnSpLocks/>
          </p:cNvCxnSpPr>
          <p:nvPr/>
        </p:nvCxnSpPr>
        <p:spPr>
          <a:xfrm>
            <a:off x="545911" y="1531260"/>
            <a:ext cx="3736361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38017D-4151-4269-83B5-246ACD8A3F8C}"/>
              </a:ext>
            </a:extLst>
          </p:cNvPr>
          <p:cNvCxnSpPr>
            <a:cxnSpLocks/>
          </p:cNvCxnSpPr>
          <p:nvPr/>
        </p:nvCxnSpPr>
        <p:spPr>
          <a:xfrm>
            <a:off x="4558352" y="1531260"/>
            <a:ext cx="3736800" cy="0"/>
          </a:xfrm>
          <a:prstGeom prst="line">
            <a:avLst/>
          </a:prstGeom>
          <a:ln w="12700">
            <a:solidFill>
              <a:srgbClr val="009F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20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generated with high confidence">
            <a:extLst>
              <a:ext uri="{FF2B5EF4-FFF2-40B4-BE49-F238E27FC236}">
                <a16:creationId xmlns:a16="http://schemas.microsoft.com/office/drawing/2014/main" id="{8AD04EFE-C202-41DC-A73D-4B61A147C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448"/>
            <a:ext cx="9144000" cy="182910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4A7B77-D1C7-45FE-BAFC-8D0F0FB2DB8F}"/>
              </a:ext>
            </a:extLst>
          </p:cNvPr>
          <p:cNvSpPr txBox="1">
            <a:spLocks/>
          </p:cNvSpPr>
          <p:nvPr/>
        </p:nvSpPr>
        <p:spPr>
          <a:xfrm>
            <a:off x="7518406" y="4405313"/>
            <a:ext cx="872726" cy="3302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99B99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999B99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4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ECC38931-FCBB-48C5-920B-6C5D550420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966"/>
            <a:ext cx="9144000" cy="182758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4A7B77-D1C7-45FE-BAFC-8D0F0FB2DB8F}"/>
              </a:ext>
            </a:extLst>
          </p:cNvPr>
          <p:cNvSpPr txBox="1">
            <a:spLocks/>
          </p:cNvSpPr>
          <p:nvPr/>
        </p:nvSpPr>
        <p:spPr>
          <a:xfrm>
            <a:off x="7518406" y="4405313"/>
            <a:ext cx="872726" cy="3302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99B99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999B99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3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5EF75-1FFF-4952-B2BD-A9CC164AA281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52790C9-52AA-44FA-B165-6A1DD9FDDFB1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4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52467" cy="5151967"/>
          </a:xfrm>
          <a:prstGeom prst="rect">
            <a:avLst/>
          </a:prstGeom>
          <a:solidFill>
            <a:srgbClr val="009F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0A2EC-C36A-4582-B3B6-296A6278B36F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5A838F-49CA-40A2-B49E-C95A0954999A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82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90E1B-03EE-486A-8E91-5B591CB285FB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3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5" r:id="rId5"/>
    <p:sldLayoutId id="2147483693" r:id="rId6"/>
    <p:sldLayoutId id="2147483709" r:id="rId7"/>
    <p:sldLayoutId id="2147483712" r:id="rId8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0EB84-17EE-4076-B5E0-6397FB3E1635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94349C7-B9C4-4F22-BF97-C33B663AF106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7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43AE3-FBAD-4ECB-92DA-B98E1E7CE62B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57CC4F6-50C7-4AD4-AF5A-FC346DCED0C0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60F79E2-9204-49CC-9230-1183C6DB19AA}"/>
              </a:ext>
            </a:extLst>
          </p:cNvPr>
          <p:cNvSpPr txBox="1">
            <a:spLocks/>
          </p:cNvSpPr>
          <p:nvPr/>
        </p:nvSpPr>
        <p:spPr>
          <a:xfrm>
            <a:off x="630049" y="1137802"/>
            <a:ext cx="854528" cy="291250"/>
          </a:xfrm>
          <a:prstGeom prst="rect">
            <a:avLst/>
          </a:prstGeom>
        </p:spPr>
        <p:txBody>
          <a:bodyPr anchor="ctr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A0E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A0E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Topic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A0E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E91CF13-B88E-4E9B-9579-B51E16D09C60}"/>
              </a:ext>
            </a:extLst>
          </p:cNvPr>
          <p:cNvSpPr txBox="1">
            <a:spLocks/>
          </p:cNvSpPr>
          <p:nvPr/>
        </p:nvSpPr>
        <p:spPr>
          <a:xfrm>
            <a:off x="3289390" y="1137802"/>
            <a:ext cx="1089025" cy="291250"/>
          </a:xfrm>
          <a:prstGeom prst="rect">
            <a:avLst/>
          </a:prstGeom>
        </p:spPr>
        <p:txBody>
          <a:bodyPr anchor="ctr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A0E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A0E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Comments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A0E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BF11D7-859E-41AA-B359-3A4069E8BFBB}"/>
              </a:ext>
            </a:extLst>
          </p:cNvPr>
          <p:cNvSpPr txBox="1">
            <a:spLocks/>
          </p:cNvSpPr>
          <p:nvPr/>
        </p:nvSpPr>
        <p:spPr>
          <a:xfrm>
            <a:off x="6403727" y="1129940"/>
            <a:ext cx="674913" cy="291250"/>
          </a:xfrm>
          <a:prstGeom prst="rect">
            <a:avLst/>
          </a:prstGeom>
        </p:spPr>
        <p:txBody>
          <a:bodyPr anchor="ctr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A0E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A0E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Status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A0E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A31EE43-4A95-4BC7-AA66-6A0DDD60379A}"/>
              </a:ext>
            </a:extLst>
          </p:cNvPr>
          <p:cNvSpPr txBox="1">
            <a:spLocks/>
          </p:cNvSpPr>
          <p:nvPr/>
        </p:nvSpPr>
        <p:spPr>
          <a:xfrm>
            <a:off x="7545098" y="1129940"/>
            <a:ext cx="751116" cy="291250"/>
          </a:xfrm>
          <a:prstGeom prst="rect">
            <a:avLst/>
          </a:prstGeom>
        </p:spPr>
        <p:txBody>
          <a:bodyPr anchor="ctr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A0E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A0E1"/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Summary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A0E1"/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084D2-0823-45C3-AA82-A755A4B7F855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91F16DD-6C19-402A-B043-DAC03550B44F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1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08" y="341354"/>
            <a:ext cx="1417471" cy="596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29AF0-89E2-45D0-8813-8254712AD9B5}"/>
              </a:ext>
            </a:extLst>
          </p:cNvPr>
          <p:cNvSpPr txBox="1"/>
          <p:nvPr/>
        </p:nvSpPr>
        <p:spPr>
          <a:xfrm>
            <a:off x="452154" y="112886"/>
            <a:ext cx="33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9EC7C-6E3E-5740-86A8-FDF41E57A60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4396C3C-2A5B-4786-B49D-85DE45683BB5}"/>
              </a:ext>
            </a:extLst>
          </p:cNvPr>
          <p:cNvSpPr txBox="1">
            <a:spLocks/>
          </p:cNvSpPr>
          <p:nvPr/>
        </p:nvSpPr>
        <p:spPr>
          <a:xfrm>
            <a:off x="626378" y="104913"/>
            <a:ext cx="872726" cy="21600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BEC1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NeueLT Std Lt"/>
                <a:ea typeface="+mn-ea"/>
                <a:cs typeface="+mn-cs"/>
              </a:rPr>
              <a:t>|   Confidential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NeueLT Std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97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710" r:id="rId5"/>
    <p:sldLayoutId id="2147483711" r:id="rId6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BC546-4EE6-45B8-B425-15DF86465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Update Briefing for B-17 Solar Farm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FD30A-4C2E-491A-968E-CD8DD3EBC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139" y="3862161"/>
            <a:ext cx="7687084" cy="338592"/>
          </a:xfrm>
        </p:spPr>
        <p:txBody>
          <a:bodyPr/>
          <a:lstStyle/>
          <a:p>
            <a:r>
              <a:rPr lang="en-US" dirty="0"/>
              <a:t>Presentation slides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395EB-45FC-4CEB-9C8E-407671C899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Sep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95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A591C-7820-440A-9925-05B48C44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79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085638-2EC9-9743-89CB-A0113A87725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273" y="1154067"/>
            <a:ext cx="7832725" cy="3155950"/>
          </a:xfrm>
        </p:spPr>
        <p:txBody>
          <a:bodyPr/>
          <a:lstStyle/>
          <a:p>
            <a:r>
              <a:rPr lang="en-GB" sz="1400" dirty="0"/>
              <a:t>To be covered as part of the presentation</a:t>
            </a:r>
          </a:p>
          <a:p>
            <a:endParaRPr lang="en-GB" sz="1400" dirty="0"/>
          </a:p>
          <a:p>
            <a:r>
              <a:rPr lang="en-GB" sz="1400" dirty="0"/>
              <a:t>Planning Application</a:t>
            </a:r>
          </a:p>
          <a:p>
            <a:pPr marL="646113" lvl="2" indent="-285750"/>
            <a:r>
              <a:rPr lang="en-GB" sz="1400" dirty="0"/>
              <a:t>General update on application, highlighting any amends following statutory consultees.</a:t>
            </a:r>
          </a:p>
          <a:p>
            <a:pPr marL="646113" lvl="2" indent="-285750"/>
            <a:r>
              <a:rPr lang="en-GB" sz="1400" dirty="0"/>
              <a:t>Landscaping strategy, what has been submitted, when will this be finalised, who has influence</a:t>
            </a:r>
          </a:p>
          <a:p>
            <a:pPr marL="646113" lvl="2" indent="-285750"/>
            <a:r>
              <a:rPr lang="en-GB" sz="1400" dirty="0"/>
              <a:t>PROW (through the site/border the site) </a:t>
            </a:r>
          </a:p>
          <a:p>
            <a:pPr marL="646113" lvl="2" indent="-285750"/>
            <a:r>
              <a:rPr lang="en-GB" sz="1400" dirty="0"/>
              <a:t>Committee date, we have been informed that our application will be heard on the 4</a:t>
            </a:r>
            <a:r>
              <a:rPr lang="en-GB" sz="1400" baseline="30000" dirty="0"/>
              <a:t>th</a:t>
            </a:r>
            <a:r>
              <a:rPr lang="en-GB" sz="1400" dirty="0"/>
              <a:t> October 2021</a:t>
            </a:r>
          </a:p>
          <a:p>
            <a:r>
              <a:rPr lang="en-GB" sz="1400" dirty="0"/>
              <a:t> </a:t>
            </a:r>
          </a:p>
          <a:p>
            <a:r>
              <a:rPr lang="en-GB" sz="1400" dirty="0"/>
              <a:t>Photomontages</a:t>
            </a:r>
          </a:p>
          <a:p>
            <a:pPr marL="646113" lvl="2" indent="-285750"/>
            <a:r>
              <a:rPr lang="en-GB" sz="1400" dirty="0"/>
              <a:t>Update on logistics, there has been a delay in confirming the details via our consultants</a:t>
            </a:r>
          </a:p>
          <a:p>
            <a:r>
              <a:rPr lang="en-GB" dirty="0"/>
              <a:t> </a:t>
            </a:r>
          </a:p>
          <a:p>
            <a:endParaRPr lang="en-GB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EA674-F749-CE47-AA94-FFC0860A9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227316-490B-5245-99E9-C8AF7C42F00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6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4D9B8F-FBE0-41DE-9C17-A56BAFE448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9074" y="1033345"/>
            <a:ext cx="5990722" cy="3694771"/>
          </a:xfrm>
        </p:spPr>
        <p:txBody>
          <a:bodyPr lIns="91440" tIns="45720" rIns="91440" bIns="45720" anchor="t"/>
          <a:lstStyle/>
          <a:p>
            <a:pPr>
              <a:spcBef>
                <a:spcPts val="936"/>
              </a:spcBef>
            </a:pPr>
            <a:r>
              <a:rPr lang="en-US" sz="1400" dirty="0"/>
              <a:t>49.9MW Solar Farm application to </a:t>
            </a:r>
            <a:r>
              <a:rPr lang="en-GB" sz="1400" dirty="0"/>
              <a:t>at East Suffolk District Council</a:t>
            </a:r>
            <a:endParaRPr lang="en-US" sz="1400" dirty="0"/>
          </a:p>
          <a:p>
            <a:pPr>
              <a:spcBef>
                <a:spcPts val="936"/>
              </a:spcBef>
            </a:pPr>
            <a:r>
              <a:rPr lang="en-US" sz="1400" dirty="0"/>
              <a:t>Located 1.2km to the west of Great Glemham and 1.5km east of Parham. </a:t>
            </a:r>
          </a:p>
          <a:p>
            <a:pPr>
              <a:spcBef>
                <a:spcPts val="936"/>
              </a:spcBef>
            </a:pPr>
            <a:r>
              <a:rPr lang="en-US" sz="1400" dirty="0"/>
              <a:t>Supply renewable electricity directly into the local network.</a:t>
            </a:r>
          </a:p>
          <a:p>
            <a:pPr>
              <a:spcBef>
                <a:spcPts val="936"/>
              </a:spcBef>
            </a:pPr>
            <a:r>
              <a:rPr lang="en-US" sz="1400" dirty="0"/>
              <a:t>Sensitively sited in a relatively isolated location.</a:t>
            </a:r>
          </a:p>
          <a:p>
            <a:pPr>
              <a:spcBef>
                <a:spcPts val="936"/>
              </a:spcBef>
            </a:pPr>
            <a:r>
              <a:rPr lang="en-US" sz="1400" dirty="0"/>
              <a:t>Situated on 73.9 hectares (</a:t>
            </a:r>
            <a:r>
              <a:rPr lang="en-GB" sz="1400" dirty="0"/>
              <a:t>182.7 acres) </a:t>
            </a:r>
            <a:r>
              <a:rPr lang="en-US" sz="1400" dirty="0"/>
              <a:t>of agricultural land that is currently used to grow animal feed crops.</a:t>
            </a:r>
          </a:p>
          <a:p>
            <a:pPr>
              <a:spcBef>
                <a:spcPts val="936"/>
              </a:spcBef>
            </a:pPr>
            <a:r>
              <a:rPr lang="en-US" sz="1400" dirty="0"/>
              <a:t>Agricultural Land Grades</a:t>
            </a:r>
          </a:p>
          <a:p>
            <a:pPr marL="0" indent="0">
              <a:spcBef>
                <a:spcPts val="936"/>
              </a:spcBef>
              <a:buNone/>
            </a:pPr>
            <a:r>
              <a:rPr lang="en-US" sz="1400" dirty="0"/>
              <a:t>	3a: 5Ha</a:t>
            </a:r>
          </a:p>
          <a:p>
            <a:pPr marL="0" indent="0">
              <a:spcBef>
                <a:spcPts val="936"/>
              </a:spcBef>
              <a:buNone/>
            </a:pPr>
            <a:r>
              <a:rPr lang="en-US" sz="1400" dirty="0"/>
              <a:t>	3b 67Ha</a:t>
            </a:r>
          </a:p>
          <a:p>
            <a:pPr>
              <a:spcBef>
                <a:spcPts val="936"/>
              </a:spcBef>
            </a:pPr>
            <a:r>
              <a:rPr lang="en-GB" sz="1400" dirty="0"/>
              <a:t>Flood Zone 1 - land with less than a 1 in 1000-year chance of flooding in any given year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0EDDD42-C440-0240-BCAB-FA3C9ED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464" y="349405"/>
            <a:ext cx="4338741" cy="504013"/>
          </a:xfrm>
        </p:spPr>
        <p:txBody>
          <a:bodyPr/>
          <a:lstStyle/>
          <a:p>
            <a:r>
              <a:rPr lang="en-US" dirty="0"/>
              <a:t>B-17 Solar Farm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90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DCF455D-72C0-1A4D-8558-AB9EF951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6" y="0"/>
            <a:ext cx="3678860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4D9B8F-FBE0-41DE-9C17-A56BAFE448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97217" y="466877"/>
            <a:ext cx="4969919" cy="3995918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Proposed Tree Planting </a:t>
            </a:r>
          </a:p>
          <a:p>
            <a:pPr marL="0" indent="0">
              <a:spcBef>
                <a:spcPts val="936"/>
              </a:spcBef>
              <a:buNone/>
            </a:pPr>
            <a:endParaRPr lang="en-GB" sz="1400" dirty="0"/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Proposed Hedge planting</a:t>
            </a:r>
          </a:p>
          <a:p>
            <a:pPr marL="0" indent="0">
              <a:spcBef>
                <a:spcPts val="936"/>
              </a:spcBef>
              <a:buNone/>
            </a:pPr>
            <a:endParaRPr lang="en-GB" sz="1400" dirty="0"/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Proposed Seed Mixes</a:t>
            </a:r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Across the solar farm site</a:t>
            </a:r>
          </a:p>
          <a:p>
            <a:pPr marL="0" indent="0">
              <a:spcBef>
                <a:spcPts val="936"/>
              </a:spcBef>
              <a:buNone/>
            </a:pPr>
            <a:endParaRPr lang="en-GB" sz="1400" dirty="0"/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Public Right of Way Enhancements</a:t>
            </a:r>
          </a:p>
          <a:p>
            <a:pPr marL="0" indent="0">
              <a:spcBef>
                <a:spcPts val="936"/>
              </a:spcBef>
              <a:buNone/>
            </a:pPr>
            <a:endParaRPr lang="en-GB" sz="1400" dirty="0"/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Highway Verge</a:t>
            </a:r>
          </a:p>
          <a:p>
            <a:pPr marL="0" indent="0">
              <a:spcBef>
                <a:spcPts val="936"/>
              </a:spcBef>
              <a:buNone/>
            </a:pPr>
            <a:endParaRPr lang="en-GB" sz="1400" dirty="0"/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Landscape &amp; Biodiversity Management Plan </a:t>
            </a:r>
          </a:p>
          <a:p>
            <a:pPr marL="0" indent="0">
              <a:spcBef>
                <a:spcPts val="936"/>
              </a:spcBef>
              <a:buNone/>
            </a:pPr>
            <a:r>
              <a:rPr lang="en-GB" sz="1400" dirty="0"/>
              <a:t>Secured by planning conditions and agreed by officers</a:t>
            </a:r>
          </a:p>
          <a:p>
            <a:pPr>
              <a:spcBef>
                <a:spcPts val="936"/>
              </a:spcBef>
            </a:pPr>
            <a:endParaRPr lang="en-GB" sz="14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0EDDD42-C440-0240-BCAB-FA3C9ED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969" y="104308"/>
            <a:ext cx="6260257" cy="345600"/>
          </a:xfrm>
        </p:spPr>
        <p:txBody>
          <a:bodyPr/>
          <a:lstStyle/>
          <a:p>
            <a:r>
              <a:rPr lang="en-US" dirty="0"/>
              <a:t>B-17 Solar Farm Planning Layout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F8A322-4245-554F-B507-64E1A5F63E5C}"/>
              </a:ext>
            </a:extLst>
          </p:cNvPr>
          <p:cNvCxnSpPr/>
          <p:nvPr/>
        </p:nvCxnSpPr>
        <p:spPr>
          <a:xfrm flipH="1" flipV="1">
            <a:off x="2761957" y="2861385"/>
            <a:ext cx="1280141" cy="740229"/>
          </a:xfrm>
          <a:prstGeom prst="straightConnector1">
            <a:avLst/>
          </a:prstGeom>
          <a:ln w="31750">
            <a:solidFill>
              <a:srgbClr val="999B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FBF1DF-6D5B-4D4B-8702-62C589F73823}"/>
              </a:ext>
            </a:extLst>
          </p:cNvPr>
          <p:cNvCxnSpPr>
            <a:cxnSpLocks/>
          </p:cNvCxnSpPr>
          <p:nvPr/>
        </p:nvCxnSpPr>
        <p:spPr>
          <a:xfrm flipH="1" flipV="1">
            <a:off x="1589605" y="2360024"/>
            <a:ext cx="2452493" cy="566056"/>
          </a:xfrm>
          <a:prstGeom prst="straightConnector1">
            <a:avLst/>
          </a:prstGeom>
          <a:ln w="31750">
            <a:solidFill>
              <a:srgbClr val="999B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86A0D0-344E-194F-AEF7-8973433916A0}"/>
              </a:ext>
            </a:extLst>
          </p:cNvPr>
          <p:cNvCxnSpPr>
            <a:cxnSpLocks/>
          </p:cNvCxnSpPr>
          <p:nvPr/>
        </p:nvCxnSpPr>
        <p:spPr>
          <a:xfrm flipH="1">
            <a:off x="2534194" y="627457"/>
            <a:ext cx="1485861" cy="1040754"/>
          </a:xfrm>
          <a:prstGeom prst="straightConnector1">
            <a:avLst/>
          </a:prstGeom>
          <a:ln w="31750">
            <a:solidFill>
              <a:srgbClr val="999B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22C818-8396-F746-B7C9-AA3D59B9836C}"/>
              </a:ext>
            </a:extLst>
          </p:cNvPr>
          <p:cNvCxnSpPr>
            <a:cxnSpLocks/>
          </p:cNvCxnSpPr>
          <p:nvPr/>
        </p:nvCxnSpPr>
        <p:spPr>
          <a:xfrm flipH="1">
            <a:off x="2686595" y="1311089"/>
            <a:ext cx="1333460" cy="698938"/>
          </a:xfrm>
          <a:prstGeom prst="straightConnector1">
            <a:avLst/>
          </a:prstGeom>
          <a:ln w="31750">
            <a:solidFill>
              <a:srgbClr val="999B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69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139C7-C38D-F249-8746-F2A599663F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0495" y="1110005"/>
            <a:ext cx="3335738" cy="1850909"/>
          </a:xfrm>
        </p:spPr>
        <p:txBody>
          <a:bodyPr/>
          <a:lstStyle/>
          <a:p>
            <a:r>
              <a:rPr lang="en-US" sz="1400" dirty="0"/>
              <a:t>Biodiversity enhancements</a:t>
            </a:r>
          </a:p>
          <a:p>
            <a:r>
              <a:rPr lang="en-US" sz="1400" dirty="0"/>
              <a:t>Screening/Planting</a:t>
            </a:r>
          </a:p>
          <a:p>
            <a:r>
              <a:rPr lang="en-US" sz="1400" dirty="0"/>
              <a:t>Keeping Public Rights of Way open during construction</a:t>
            </a:r>
          </a:p>
          <a:p>
            <a:r>
              <a:rPr lang="en-US" sz="1400" dirty="0"/>
              <a:t>Preserving the enjoyment of those routes post-construction</a:t>
            </a:r>
          </a:p>
          <a:p>
            <a:r>
              <a:rPr lang="en-US" sz="1400" dirty="0"/>
              <a:t>Highway Verge, planting proximity</a:t>
            </a:r>
          </a:p>
          <a:p>
            <a:endParaRPr lang="en-US" altLang="en-US" sz="1400" dirty="0"/>
          </a:p>
          <a:p>
            <a:endParaRPr lang="en-US" sz="11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57530C0-6866-3841-A88C-932CFC674305}"/>
              </a:ext>
            </a:extLst>
          </p:cNvPr>
          <p:cNvSpPr txBox="1">
            <a:spLocks/>
          </p:cNvSpPr>
          <p:nvPr/>
        </p:nvSpPr>
        <p:spPr>
          <a:xfrm>
            <a:off x="466273" y="465121"/>
            <a:ext cx="6097365" cy="34560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rgbClr val="00A0E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Biodiversity and PRoW</a:t>
            </a: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0DFBDDC0-E870-5F4A-809E-47F81A643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3" b="7829"/>
          <a:stretch/>
        </p:blipFill>
        <p:spPr>
          <a:xfrm>
            <a:off x="3638811" y="1028026"/>
            <a:ext cx="5467611" cy="4079640"/>
          </a:xfrm>
          <a:prstGeom prst="rect">
            <a:avLst/>
          </a:prstGeom>
        </p:spPr>
      </p:pic>
      <p:pic>
        <p:nvPicPr>
          <p:cNvPr id="7" name="Picture Placeholder 7" descr="A close up of a flower&#10;&#10;Description automatically generated">
            <a:extLst>
              <a:ext uri="{FF2B5EF4-FFF2-40B4-BE49-F238E27FC236}">
                <a16:creationId xmlns:a16="http://schemas.microsoft.com/office/drawing/2014/main" id="{2FF4DD3E-D112-2A4D-A293-93A391B54DE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102"/>
          <a:stretch/>
        </p:blipFill>
        <p:spPr>
          <a:xfrm>
            <a:off x="466273" y="3142774"/>
            <a:ext cx="3044183" cy="1964892"/>
          </a:xfrm>
        </p:spPr>
      </p:pic>
    </p:spTree>
    <p:extLst>
      <p:ext uri="{BB962C8B-B14F-4D97-AF65-F5344CB8AC3E}">
        <p14:creationId xmlns:p14="http://schemas.microsoft.com/office/powerpoint/2010/main" val="213702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7B1D09-EAF2-8C4E-819D-51775E4936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Cross Section </a:t>
            </a:r>
            <a:r>
              <a:rPr lang="en-US" sz="1400" dirty="0"/>
              <a:t>(as shared)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8851E9-D4F3-6647-8F79-0CDB79F86A4C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54" y="4652963"/>
            <a:ext cx="107742" cy="152400"/>
          </a:xfr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F17033E-EBBD-8040-9CF8-3E178022E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805"/>
            <a:ext cx="9144000" cy="2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9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CFE7190-790F-3349-A952-0F8A6CE8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24" b="1203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43171F-6C95-FD40-9349-E354B0396DFD}"/>
              </a:ext>
            </a:extLst>
          </p:cNvPr>
          <p:cNvSpPr/>
          <p:nvPr/>
        </p:nvSpPr>
        <p:spPr>
          <a:xfrm>
            <a:off x="6111089" y="364323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1a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0F4E06-3E6C-5B43-B7ED-BB8EBB116B09}"/>
              </a:ext>
            </a:extLst>
          </p:cNvPr>
          <p:cNvSpPr/>
          <p:nvPr/>
        </p:nvSpPr>
        <p:spPr>
          <a:xfrm>
            <a:off x="5071073" y="1354546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2a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88135D-71D8-1E44-9D5B-90DF6D99A505}"/>
              </a:ext>
            </a:extLst>
          </p:cNvPr>
          <p:cNvSpPr/>
          <p:nvPr/>
        </p:nvSpPr>
        <p:spPr>
          <a:xfrm>
            <a:off x="6043589" y="933560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4a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9C29B2-E545-4645-85B5-434D296AF915}"/>
              </a:ext>
            </a:extLst>
          </p:cNvPr>
          <p:cNvSpPr/>
          <p:nvPr/>
        </p:nvSpPr>
        <p:spPr>
          <a:xfrm>
            <a:off x="5288355" y="1694051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3a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46FB16-C8FF-CE46-876E-464350A4CD38}"/>
              </a:ext>
            </a:extLst>
          </p:cNvPr>
          <p:cNvSpPr/>
          <p:nvPr/>
        </p:nvSpPr>
        <p:spPr>
          <a:xfrm>
            <a:off x="5206073" y="2059584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5a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0E099-C408-0942-BD86-2EDA2BCB6337}"/>
              </a:ext>
            </a:extLst>
          </p:cNvPr>
          <p:cNvSpPr/>
          <p:nvPr/>
        </p:nvSpPr>
        <p:spPr>
          <a:xfrm>
            <a:off x="5071073" y="1829051"/>
            <a:ext cx="135000" cy="135000"/>
          </a:xfrm>
          <a:prstGeom prst="ellipse">
            <a:avLst/>
          </a:prstGeom>
          <a:solidFill>
            <a:srgbClr val="FF9E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6a</a:t>
            </a:r>
          </a:p>
        </p:txBody>
      </p:sp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C5A19D46-5AF6-F74E-9996-731D2A6EB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4981" y="338215"/>
            <a:ext cx="187216" cy="187216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F657F294-6AB9-5A47-9CF9-94DC7371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7481" y="907452"/>
            <a:ext cx="187216" cy="187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9EE07-502B-4B4F-9DCA-D5B183C4AA70}"/>
              </a:ext>
            </a:extLst>
          </p:cNvPr>
          <p:cNvSpPr txBox="1"/>
          <p:nvPr/>
        </p:nvSpPr>
        <p:spPr>
          <a:xfrm>
            <a:off x="204803" y="124926"/>
            <a:ext cx="2270675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View Point Photography</a:t>
            </a:r>
          </a:p>
          <a:p>
            <a:endParaRPr lang="en-GB" sz="1400" dirty="0"/>
          </a:p>
          <a:p>
            <a:r>
              <a:rPr lang="en-GB" sz="1400" dirty="0"/>
              <a:t>Photography Scheduled:</a:t>
            </a:r>
          </a:p>
          <a:p>
            <a:r>
              <a:rPr lang="en-GB" sz="1400" dirty="0"/>
              <a:t>Friday 17</a:t>
            </a:r>
            <a:r>
              <a:rPr lang="en-GB" sz="1400" baseline="30000" dirty="0"/>
              <a:t>th</a:t>
            </a:r>
            <a:r>
              <a:rPr lang="en-GB" sz="1400" dirty="0"/>
              <a:t> September</a:t>
            </a:r>
          </a:p>
          <a:p>
            <a:endParaRPr lang="en-GB" sz="1400" dirty="0"/>
          </a:p>
          <a:p>
            <a:r>
              <a:rPr lang="en-GB" sz="1400" u="sng" dirty="0"/>
              <a:t>Location 2A</a:t>
            </a:r>
          </a:p>
          <a:p>
            <a:r>
              <a:rPr lang="en-GB" sz="1400" dirty="0"/>
              <a:t>2 properties – take photos from both properties. </a:t>
            </a:r>
          </a:p>
          <a:p>
            <a:endParaRPr lang="en-GB" sz="1400" dirty="0"/>
          </a:p>
          <a:p>
            <a:r>
              <a:rPr lang="en-GB" sz="1400" u="sng" dirty="0"/>
              <a:t>Location 3A  </a:t>
            </a:r>
          </a:p>
          <a:p>
            <a:r>
              <a:rPr lang="en-GB" sz="1400" dirty="0"/>
              <a:t>Take a photo from the back garden or upstairs.</a:t>
            </a:r>
          </a:p>
          <a:p>
            <a:endParaRPr lang="en-GB" sz="1400" dirty="0"/>
          </a:p>
          <a:p>
            <a:r>
              <a:rPr lang="en-GB" sz="1400" u="sng" dirty="0"/>
              <a:t>Location 5A </a:t>
            </a:r>
          </a:p>
          <a:p>
            <a:r>
              <a:rPr lang="en-GB" sz="1400" dirty="0"/>
              <a:t>Wide angles photos – up and down the road to show view to be experienced by motorists</a:t>
            </a:r>
          </a:p>
          <a:p>
            <a:endParaRPr lang="en-GB" sz="1400" dirty="0"/>
          </a:p>
          <a:p>
            <a:r>
              <a:rPr lang="en-GB" sz="1400" u="sng" dirty="0"/>
              <a:t>Location 6A</a:t>
            </a:r>
          </a:p>
          <a:p>
            <a:r>
              <a:rPr lang="en-GB" sz="1400" dirty="0" err="1"/>
              <a:t>PRoW</a:t>
            </a:r>
            <a:r>
              <a:rPr lang="en-GB" sz="1400" dirty="0"/>
              <a:t> photos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8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085638-2EC9-9743-89CB-A0113A87725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92479" y="653142"/>
            <a:ext cx="7855132" cy="4490357"/>
          </a:xfrm>
        </p:spPr>
        <p:txBody>
          <a:bodyPr/>
          <a:lstStyle/>
          <a:p>
            <a:r>
              <a:rPr lang="en-GB" sz="1200" dirty="0"/>
              <a:t>Natural England 							No Objection</a:t>
            </a:r>
          </a:p>
          <a:p>
            <a:r>
              <a:rPr lang="en-GB" sz="1200" dirty="0"/>
              <a:t>SCC Public Rights of Way						No Objection</a:t>
            </a:r>
          </a:p>
          <a:p>
            <a:r>
              <a:rPr lang="en-GB" sz="1200" dirty="0"/>
              <a:t>Ecology								No Objection</a:t>
            </a:r>
          </a:p>
          <a:p>
            <a:r>
              <a:rPr lang="en-GB" sz="1200" dirty="0"/>
              <a:t>SCC Highways							No Objection</a:t>
            </a:r>
          </a:p>
          <a:p>
            <a:r>
              <a:rPr lang="en-GB" sz="1200" dirty="0"/>
              <a:t>Suffolk Wildlife Trust						No Objection</a:t>
            </a:r>
          </a:p>
          <a:p>
            <a:r>
              <a:rPr lang="en-GB" sz="1200" b="1" dirty="0"/>
              <a:t>Flood and Water Management 					No Objection	Amended Drainage Strategy</a:t>
            </a:r>
          </a:p>
          <a:p>
            <a:r>
              <a:rPr lang="en-GB" sz="1200" dirty="0"/>
              <a:t>County Archaeologist						No Objection</a:t>
            </a:r>
          </a:p>
          <a:p>
            <a:r>
              <a:rPr lang="en-GB" sz="1200" dirty="0"/>
              <a:t>Arboriculture and Landscape Manager				No Objection</a:t>
            </a:r>
          </a:p>
          <a:p>
            <a:r>
              <a:rPr lang="en-GB" sz="1200" dirty="0"/>
              <a:t>Parham Parish Council 						No Objection</a:t>
            </a:r>
          </a:p>
          <a:p>
            <a:r>
              <a:rPr lang="en-GB" sz="1200" dirty="0"/>
              <a:t>Hatcheston Parish Council						No Objection</a:t>
            </a:r>
          </a:p>
          <a:p>
            <a:r>
              <a:rPr lang="en-GB" sz="1200" b="1" dirty="0"/>
              <a:t>Great Glemham Parish Council					Objection</a:t>
            </a:r>
          </a:p>
          <a:p>
            <a:r>
              <a:rPr lang="en-GB" sz="1200" b="1" dirty="0"/>
              <a:t>Marlsford Parish Council						Objection</a:t>
            </a:r>
          </a:p>
          <a:p>
            <a:r>
              <a:rPr lang="en-GB" sz="1200" dirty="0"/>
              <a:t>Design and Conservation Consultation Response		No Objection</a:t>
            </a:r>
          </a:p>
          <a:p>
            <a:r>
              <a:rPr lang="en-GB" sz="1200" dirty="0"/>
              <a:t>East Suffolk Drainage Board					No Objection</a:t>
            </a:r>
          </a:p>
          <a:p>
            <a:r>
              <a:rPr lang="en-GB" sz="1200" dirty="0"/>
              <a:t>Environmental Protection 						No Objection</a:t>
            </a:r>
          </a:p>
          <a:p>
            <a:r>
              <a:rPr lang="en-GB" sz="1200" dirty="0"/>
              <a:t>Suffolk Coasts &amp; Heaths						No Objection</a:t>
            </a:r>
          </a:p>
          <a:p>
            <a:r>
              <a:rPr lang="en-GB" sz="1200" b="1" dirty="0"/>
              <a:t>Suffolk Preservation Society					Objection		(Non statutory group)</a:t>
            </a:r>
          </a:p>
          <a:p>
            <a:r>
              <a:rPr lang="en-GB" sz="1200" dirty="0"/>
              <a:t>Environment Agency 						No Objection</a:t>
            </a:r>
          </a:p>
          <a:p>
            <a:r>
              <a:rPr lang="en-GB" sz="1200" dirty="0"/>
              <a:t>National Grid- Cadent Gas Limited				No Objection</a:t>
            </a:r>
          </a:p>
          <a:p>
            <a:r>
              <a:rPr lang="en-GB" sz="1200" dirty="0"/>
              <a:t>Historic England							No Objection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EA674-F749-CE47-AA94-FFC0860A9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2433" y="307542"/>
            <a:ext cx="6268106" cy="345600"/>
          </a:xfrm>
        </p:spPr>
        <p:txBody>
          <a:bodyPr/>
          <a:lstStyle/>
          <a:p>
            <a:r>
              <a:rPr lang="en-GB" dirty="0"/>
              <a:t>Statutory Consultation Update</a:t>
            </a:r>
          </a:p>
        </p:txBody>
      </p:sp>
    </p:spTree>
    <p:extLst>
      <p:ext uri="{BB962C8B-B14F-4D97-AF65-F5344CB8AC3E}">
        <p14:creationId xmlns:p14="http://schemas.microsoft.com/office/powerpoint/2010/main" val="276022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469139-635A-DC46-855F-7C45CC00EF04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Take Photographs from agreed view points</a:t>
            </a:r>
          </a:p>
          <a:p>
            <a:pPr marL="646113" lvl="2" indent="-285750"/>
            <a:r>
              <a:rPr lang="en-US" sz="1400" dirty="0"/>
              <a:t>Select photography suitable for photomontages</a:t>
            </a:r>
          </a:p>
          <a:p>
            <a:pPr marL="646113" lvl="2" indent="-285750"/>
            <a:r>
              <a:rPr lang="en-US" sz="1400" dirty="0"/>
              <a:t>Presentation of montages to Great Glemham Parish</a:t>
            </a:r>
          </a:p>
          <a:p>
            <a:pPr marL="646113" lvl="2" indent="-285750"/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The Case Officer has Scheduled the Planning Committee Date </a:t>
            </a:r>
          </a:p>
          <a:p>
            <a:pPr marL="646113" lvl="2" indent="-285750"/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of October 2021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Community Benefit</a:t>
            </a:r>
          </a:p>
          <a:p>
            <a:pPr marL="646113" lvl="2" indent="-285750"/>
            <a:r>
              <a:rPr lang="en-US" sz="1400" dirty="0"/>
              <a:t>Arrangement between Low Carbon and Parish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DB6FF-DC6D-BB43-9025-E2E770A65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6E0D38-892A-4345-8563-3FCB406377A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9742"/>
      </p:ext>
    </p:extLst>
  </p:cSld>
  <p:clrMapOvr>
    <a:masterClrMapping/>
  </p:clrMapOvr>
</p:sld>
</file>

<file path=ppt/theme/theme1.xml><?xml version="1.0" encoding="utf-8"?>
<a:theme xmlns:a="http://schemas.openxmlformats.org/drawingml/2006/main" name="WIP LC PPT Template v12.0 01.03.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3D62FCB5-5AB1-4CA6-B3FB-CC502771D4E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orage only - 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7A84058B-7E3E-4EA2-8F92-665A1DA52AAC}"/>
    </a:ext>
  </a:extLst>
</a:theme>
</file>

<file path=ppt/theme/theme3.xml><?xml version="1.0" encoding="utf-8"?>
<a:theme xmlns:a="http://schemas.openxmlformats.org/drawingml/2006/main" name="Contents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50000"/>
            </a:schemeClr>
          </a:solidFill>
        </a:ln>
        <a:effectLst/>
      </a:spPr>
      <a:bodyPr rtlCol="0" anchor="ctr"/>
      <a:lstStyle>
        <a:defPPr algn="ctr">
          <a:defRPr sz="10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71DDE2D9-900C-4681-9E01-097AA2FE5FA6}"/>
    </a:ext>
  </a:extLst>
</a:theme>
</file>

<file path=ppt/theme/theme4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046D67EA-53B3-4433-8A23-2E02A46705EC}"/>
    </a:ext>
  </a:extLst>
</a:theme>
</file>

<file path=ppt/theme/theme5.xml><?xml version="1.0" encoding="utf-8"?>
<a:theme xmlns:a="http://schemas.openxmlformats.org/drawingml/2006/main" name="Content slides">
  <a:themeElements>
    <a:clrScheme name="Low Carbon">
      <a:dk1>
        <a:sysClr val="windowText" lastClr="000000"/>
      </a:dk1>
      <a:lt1>
        <a:sysClr val="window" lastClr="FFFFFF"/>
      </a:lt1>
      <a:dk2>
        <a:srgbClr val="1C345A"/>
      </a:dk2>
      <a:lt2>
        <a:srgbClr val="009FE3"/>
      </a:lt2>
      <a:accent1>
        <a:srgbClr val="009FE3"/>
      </a:accent1>
      <a:accent2>
        <a:srgbClr val="1C345A"/>
      </a:accent2>
      <a:accent3>
        <a:srgbClr val="4E5858"/>
      </a:accent3>
      <a:accent4>
        <a:srgbClr val="BCC2C5"/>
      </a:accent4>
      <a:accent5>
        <a:srgbClr val="3FA535"/>
      </a:accent5>
      <a:accent6>
        <a:srgbClr val="3A407E"/>
      </a:accent6>
      <a:hlink>
        <a:srgbClr val="FFB81B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999B99"/>
          </a:solidFill>
        </a:ln>
        <a:effectLst/>
      </a:spPr>
      <a:bodyPr rtlCol="0" anchor="ctr"/>
      <a:lstStyle>
        <a:defPPr algn="ctr">
          <a:defRPr sz="10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99B9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A487B118-EF55-4AD9-A2B9-E95AC3519AE4}"/>
    </a:ext>
  </a:extLst>
</a:theme>
</file>

<file path=ppt/theme/theme6.xml><?xml version="1.0" encoding="utf-8"?>
<a:theme xmlns:a="http://schemas.openxmlformats.org/drawingml/2006/main" name="Economics slides">
  <a:themeElements>
    <a:clrScheme name="Low Carbon">
      <a:dk1>
        <a:sysClr val="windowText" lastClr="000000"/>
      </a:dk1>
      <a:lt1>
        <a:sysClr val="window" lastClr="FFFFFF"/>
      </a:lt1>
      <a:dk2>
        <a:srgbClr val="1C345A"/>
      </a:dk2>
      <a:lt2>
        <a:srgbClr val="009FE3"/>
      </a:lt2>
      <a:accent1>
        <a:srgbClr val="009FE3"/>
      </a:accent1>
      <a:accent2>
        <a:srgbClr val="1C345A"/>
      </a:accent2>
      <a:accent3>
        <a:srgbClr val="4E5858"/>
      </a:accent3>
      <a:accent4>
        <a:srgbClr val="BCC2C5"/>
      </a:accent4>
      <a:accent5>
        <a:srgbClr val="3FA535"/>
      </a:accent5>
      <a:accent6>
        <a:srgbClr val="3A407E"/>
      </a:accent6>
      <a:hlink>
        <a:srgbClr val="FFB81B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999B99"/>
          </a:solidFill>
        </a:ln>
        <a:effectLst/>
      </a:spPr>
      <a:bodyPr rtlCol="0" anchor="ctr"/>
      <a:lstStyle>
        <a:defPPr algn="ctr">
          <a:defRPr sz="10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99B9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4547583C-37EC-4363-844D-DC1843664F6E}"/>
    </a:ext>
  </a:extLst>
</a:theme>
</file>

<file path=ppt/theme/theme7.xml><?xml version="1.0" encoding="utf-8"?>
<a:theme xmlns:a="http://schemas.openxmlformats.org/drawingml/2006/main" name="Portfolio economics slides">
  <a:themeElements>
    <a:clrScheme name="Low Carbon">
      <a:dk1>
        <a:sysClr val="windowText" lastClr="000000"/>
      </a:dk1>
      <a:lt1>
        <a:sysClr val="window" lastClr="FFFFFF"/>
      </a:lt1>
      <a:dk2>
        <a:srgbClr val="1C345A"/>
      </a:dk2>
      <a:lt2>
        <a:srgbClr val="009FE3"/>
      </a:lt2>
      <a:accent1>
        <a:srgbClr val="009FE3"/>
      </a:accent1>
      <a:accent2>
        <a:srgbClr val="1C345A"/>
      </a:accent2>
      <a:accent3>
        <a:srgbClr val="4E5858"/>
      </a:accent3>
      <a:accent4>
        <a:srgbClr val="BCC2C5"/>
      </a:accent4>
      <a:accent5>
        <a:srgbClr val="3FA535"/>
      </a:accent5>
      <a:accent6>
        <a:srgbClr val="3A407E"/>
      </a:accent6>
      <a:hlink>
        <a:srgbClr val="FFB81B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999B99"/>
          </a:solidFill>
        </a:ln>
        <a:effectLst/>
      </a:spPr>
      <a:bodyPr rtlCol="0" anchor="ctr"/>
      <a:lstStyle>
        <a:defPPr algn="ctr">
          <a:defRPr sz="10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99B9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2675619D-A8AC-46EB-BDCF-E5D2676B2618}"/>
    </a:ext>
  </a:extLst>
</a:theme>
</file>

<file path=ppt/theme/theme8.xml><?xml version="1.0" encoding="utf-8"?>
<a:theme xmlns:a="http://schemas.openxmlformats.org/drawingml/2006/main" name="Development Approval">
  <a:themeElements>
    <a:clrScheme name="Low Carbon">
      <a:dk1>
        <a:sysClr val="windowText" lastClr="000000"/>
      </a:dk1>
      <a:lt1>
        <a:sysClr val="window" lastClr="FFFFFF"/>
      </a:lt1>
      <a:dk2>
        <a:srgbClr val="1C345A"/>
      </a:dk2>
      <a:lt2>
        <a:srgbClr val="009FE3"/>
      </a:lt2>
      <a:accent1>
        <a:srgbClr val="009FE3"/>
      </a:accent1>
      <a:accent2>
        <a:srgbClr val="1C345A"/>
      </a:accent2>
      <a:accent3>
        <a:srgbClr val="4E5858"/>
      </a:accent3>
      <a:accent4>
        <a:srgbClr val="BCC2C5"/>
      </a:accent4>
      <a:accent5>
        <a:srgbClr val="3FA535"/>
      </a:accent5>
      <a:accent6>
        <a:srgbClr val="3A407E"/>
      </a:accent6>
      <a:hlink>
        <a:srgbClr val="FFB81B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999B99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99B9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C39616A3-ADD6-49F2-A841-16CC637B3F22}"/>
    </a:ext>
  </a:extLst>
</a:theme>
</file>

<file path=ppt/theme/theme9.xml><?xml version="1.0" encoding="utf-8"?>
<a:theme xmlns:a="http://schemas.openxmlformats.org/drawingml/2006/main" name="Slide with images">
  <a:themeElements>
    <a:clrScheme name="Low Carbon">
      <a:dk1>
        <a:sysClr val="windowText" lastClr="000000"/>
      </a:dk1>
      <a:lt1>
        <a:sysClr val="window" lastClr="FFFFFF"/>
      </a:lt1>
      <a:dk2>
        <a:srgbClr val="1C345A"/>
      </a:dk2>
      <a:lt2>
        <a:srgbClr val="009FE3"/>
      </a:lt2>
      <a:accent1>
        <a:srgbClr val="009FE3"/>
      </a:accent1>
      <a:accent2>
        <a:srgbClr val="1C345A"/>
      </a:accent2>
      <a:accent3>
        <a:srgbClr val="4E5858"/>
      </a:accent3>
      <a:accent4>
        <a:srgbClr val="BCC2C5"/>
      </a:accent4>
      <a:accent5>
        <a:srgbClr val="3FA535"/>
      </a:accent5>
      <a:accent6>
        <a:srgbClr val="3A407E"/>
      </a:accent6>
      <a:hlink>
        <a:srgbClr val="FFB81B"/>
      </a:hlink>
      <a:folHlink>
        <a:srgbClr val="800080"/>
      </a:folHlink>
    </a:clrScheme>
    <a:fontScheme name="Low Carbon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999B99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99B9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A8859-4906-4C1C-AC9A-AF490BFD28A6}" vid="{6A430E10-2406-4165-AD30-80AF4A32DA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9820</TotalTime>
  <Words>597</Words>
  <Application>Microsoft Office PowerPoint</Application>
  <PresentationFormat>On-screen Show (16:9)</PresentationFormat>
  <Paragraphs>103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Courier New</vt:lpstr>
      <vt:lpstr>HelveticaNeueLT Std Lt</vt:lpstr>
      <vt:lpstr>HelveticaNeueLT Std Med</vt:lpstr>
      <vt:lpstr>Wingdings</vt:lpstr>
      <vt:lpstr>WIP LC PPT Template v12.0 01.03.19</vt:lpstr>
      <vt:lpstr>Storage only - Cover slide</vt:lpstr>
      <vt:lpstr>Contents Page</vt:lpstr>
      <vt:lpstr>Section divider</vt:lpstr>
      <vt:lpstr>Content slides</vt:lpstr>
      <vt:lpstr>Economics slides</vt:lpstr>
      <vt:lpstr>Portfolio economics slides</vt:lpstr>
      <vt:lpstr>Development Approval</vt:lpstr>
      <vt:lpstr>Slide with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Marshall</dc:creator>
  <cp:lastModifiedBy>User</cp:lastModifiedBy>
  <cp:revision>163</cp:revision>
  <cp:lastPrinted>2021-03-29T13:34:30Z</cp:lastPrinted>
  <dcterms:created xsi:type="dcterms:W3CDTF">2020-05-04T09:29:47Z</dcterms:created>
  <dcterms:modified xsi:type="dcterms:W3CDTF">2021-09-20T08:34:01Z</dcterms:modified>
</cp:coreProperties>
</file>